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C4D"/>
    <a:srgbClr val="8BCCE7"/>
    <a:srgbClr val="321603"/>
    <a:srgbClr val="101C32"/>
    <a:srgbClr val="401D05"/>
    <a:srgbClr val="7AD7FF"/>
    <a:srgbClr val="FFB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/>
    <p:restoredTop sz="94629"/>
  </p:normalViewPr>
  <p:slideViewPr>
    <p:cSldViewPr snapToGrid="0" snapToObjects="1">
      <p:cViewPr>
        <p:scale>
          <a:sx n="130" d="100"/>
          <a:sy n="130" d="100"/>
        </p:scale>
        <p:origin x="31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latin typeface=""/>
              </a:rPr>
              <a:t>Рост</a:t>
            </a:r>
            <a:r>
              <a:rPr lang="ru-RU" sz="2400" baseline="0" dirty="0">
                <a:latin typeface=""/>
              </a:rPr>
              <a:t> информационных технологий</a:t>
            </a:r>
            <a:endParaRPr lang="en-US" sz="2400" dirty="0">
              <a:latin typeface="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1990</c:v>
                </c:pt>
                <c:pt idx="1">
                  <c:v>2000</c:v>
                </c:pt>
                <c:pt idx="2">
                  <c:v>2010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15</c:v>
                </c:pt>
                <c:pt idx="3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53-5D45-A67A-9F7D3C732B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4907344"/>
        <c:axId val="774908992"/>
      </c:lineChart>
      <c:catAx>
        <c:axId val="77490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+mn-ea"/>
                <a:cs typeface="+mn-cs"/>
              </a:defRPr>
            </a:pPr>
            <a:endParaRPr lang="en-RU"/>
          </a:p>
        </c:txPr>
        <c:crossAx val="774908992"/>
        <c:crosses val="autoZero"/>
        <c:auto val="1"/>
        <c:lblAlgn val="ctr"/>
        <c:lblOffset val="100"/>
        <c:noMultiLvlLbl val="0"/>
      </c:catAx>
      <c:valAx>
        <c:axId val="774908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4907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D2101-AD32-5D4F-BE50-3FDDC16B50A1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86785-4512-8149-A418-33B2034C884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705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86785-4512-8149-A418-33B2034C8840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31803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86785-4512-8149-A418-33B2034C8840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5198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B08D-C002-F041-925D-001A85347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EA17B-13EC-F74C-B9E7-3C227DD8B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4D80B-A3F6-9C4E-938D-9D657BA3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0EE4A-D9BF-434A-8DFB-86734C5F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FDBE8-234D-194B-AFA7-0FDD54D1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5845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0612-DC7D-E74F-8A5E-321297C8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FE636-C7B6-134E-BAD3-16AF7B52F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C41AF-8600-A147-A590-D9924CBE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CFD3F-2131-0143-B788-52A4804F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E59F1-3454-4547-95AE-C459AF226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0627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C9343-410D-2848-9F02-BB1B0700B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C94FC-7400-9B46-AE92-8D31FDB8F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D8D46-96D7-DB41-A708-C756CDD09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F86CC-04B4-114F-8233-3CC7A149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89B2F-982F-D84A-B5E5-E76FFC76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0186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0B46-8739-BB40-9DF7-696E965E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2A9D-82F0-0247-8177-0F3382EBE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94894-DFC9-B442-AAEA-42A3CD67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93DE7-0057-9F45-8E14-AC057D838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24342-9469-4C4F-9A66-5A1A15E8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040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3774-34FB-E646-95A0-E0BCBB31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9AF41-E48E-2C47-AC3B-189E3C8F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105F4-2CEB-4A4D-B835-6FFDB178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07593-2924-CB49-AD71-FDE77C071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A94BC-AAC4-834A-B144-2DD4FD48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7452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EB645-5F93-054F-9AF2-7E0F2915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0BC4F-5A5D-F247-A1E2-0AA1F04AF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07257-5E36-5B4A-BB8A-3F65D4C3C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C6882-D8A1-4B47-B96E-B7CA6AF5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CB740-7DC7-2542-AB7B-37752A04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85CE8-2D5D-2143-BD15-6E377235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14356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EDE7-AC63-3849-9025-F2DA4739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F2C16-13BA-1E46-ABDD-71EA2566D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15982-B1B6-554E-BB34-2AC316A6B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CA80C-22D1-F54E-A19E-0D0FF1088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C22E4-36B3-1242-8AAA-D58BF9867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04848-6CB8-6C4B-B794-CF63793E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E09A3-0B34-A54F-8224-66C389F3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F2652A-EA2B-F041-8B47-915775AC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6371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00D6-0E2A-DC40-9A51-39218FD7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BCCF1-E2B0-EF41-8595-FBCB24E6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2AD8C-775E-784F-9716-FC37BA16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E03EE-FFBD-7343-876C-B8E0A8B2D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424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2F2F10-C58B-5342-8FE6-5267BDD1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1FA2AE-F4D2-EC4F-9A30-B8E8325F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77AA6-080A-3848-B5A7-F71ACB1B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91452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350D-598E-A547-83FC-604F7F5C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EABE-7AC7-C940-8BD9-17FACE7E4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5C2F7-A50F-2646-BA49-EF6A12C7E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D19DC-5445-0947-B4EA-8EF28065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9C2CA-50A5-3146-8593-D003A1D6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4B979-2E30-FF4C-A81E-0C5AE0C5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6470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A6180-FFAC-464D-AB07-78EB26C3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AB686B-5130-8B47-966F-8CBCBFB59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012EF-0617-DB4E-888A-15AF9AEA9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1D176-A7AC-2644-85A9-0A496287B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2D2C-1F1D-4C4B-8E2A-D7449850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0EC7B-1F00-924A-BC91-F15C05A8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601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BF7D4-84BD-1C41-9A5F-7D0CC0D4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5144C-74FB-EE45-B9BE-E0A071E94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44A76-7F16-2249-A621-DD6597244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F03CE-6246-9F4B-BE1F-80200CBDC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655EA-7F98-2E49-9C17-2F57C96E3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813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3615AD-9F03-6743-84CA-F3673D2F8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745093"/>
              </p:ext>
            </p:extLst>
          </p:nvPr>
        </p:nvGraphicFramePr>
        <p:xfrm>
          <a:off x="1255985" y="3119748"/>
          <a:ext cx="9680028" cy="31130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40014">
                  <a:extLst>
                    <a:ext uri="{9D8B030D-6E8A-4147-A177-3AD203B41FA5}">
                      <a16:colId xmlns:a16="http://schemas.microsoft.com/office/drawing/2014/main" val="3694942788"/>
                    </a:ext>
                  </a:extLst>
                </a:gridCol>
                <a:gridCol w="4840014">
                  <a:extLst>
                    <a:ext uri="{9D8B030D-6E8A-4147-A177-3AD203B41FA5}">
                      <a16:colId xmlns:a16="http://schemas.microsoft.com/office/drawing/2014/main" val="1386765413"/>
                    </a:ext>
                  </a:extLst>
                </a:gridCol>
              </a:tblGrid>
              <a:tr h="1167832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"/>
                        </a:rPr>
                        <a:t>Тема дипломного проекта: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"/>
                        </a:rPr>
                        <a:t>Проектирование и разработка </a:t>
                      </a:r>
                      <a:endParaRPr lang="en-US" sz="2000" dirty="0">
                        <a:latin typeface="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"/>
                        </a:rPr>
                        <a:t>веб-сервиса приема и оплаты заказов на примере сервисного центра</a:t>
                      </a:r>
                      <a:endParaRPr lang="en-US" sz="2000" dirty="0">
                        <a:latin typeface="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"/>
                        </a:rPr>
                        <a:t>«Папа-Принтер»</a:t>
                      </a:r>
                    </a:p>
                  </a:txBody>
                  <a:tcPr anchor="ctr">
                    <a:lnL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143542"/>
                  </a:ext>
                </a:extLst>
              </a:tr>
              <a:tr h="600805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"/>
                        </a:rPr>
                        <a:t>Разработчик дипломного проекта: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"/>
                        </a:rPr>
                        <a:t>Притыкин Михаил Вячеславович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583450"/>
                  </a:ext>
                </a:extLst>
              </a:tr>
              <a:tr h="600805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"/>
                        </a:rPr>
                        <a:t>Руководитель дипломного проекта: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"/>
                        </a:rPr>
                        <a:t>Лебедева Александра Николаевна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096595"/>
                  </a:ext>
                </a:extLst>
              </a:tr>
              <a:tr h="600805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"/>
                        </a:rPr>
                        <a:t>Рецензент дипломного проекта: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err="1">
                          <a:latin typeface=""/>
                        </a:rPr>
                        <a:t>Горницкая</a:t>
                      </a:r>
                      <a:r>
                        <a:rPr lang="ru-RU" sz="2000" dirty="0">
                          <a:latin typeface=""/>
                        </a:rPr>
                        <a:t> Ирина Иосифовна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4889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429743-71C8-C841-A1EA-E8EA5DE26115}"/>
              </a:ext>
            </a:extLst>
          </p:cNvPr>
          <p:cNvSpPr txBox="1"/>
          <p:nvPr/>
        </p:nvSpPr>
        <p:spPr>
          <a:xfrm>
            <a:off x="1524000" y="370893"/>
            <a:ext cx="9144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«Национальный исследовательский ядерный университет «МИФИ»</a:t>
            </a:r>
          </a:p>
          <a:p>
            <a:pPr algn="ctr"/>
            <a:r>
              <a:rPr lang="ru-RU" sz="1200" dirty="0" err="1">
                <a:latin typeface="Roboto" panose="02000000000000000000" pitchFamily="2" charset="0"/>
                <a:ea typeface="Roboto" panose="02000000000000000000" pitchFamily="2" charset="0"/>
              </a:rPr>
              <a:t>Новоуральский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 технологический институт –</a:t>
            </a:r>
          </a:p>
          <a:p>
            <a:pPr algn="ct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филиал федерального государственного автономного образовательного учреждения высшего образования «Национальный исследовательский ядерный университет «МИФИ»</a:t>
            </a:r>
          </a:p>
          <a:p>
            <a:pPr algn="ct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(НТИ НИЯУ МИФИ)</a:t>
            </a:r>
          </a:p>
          <a:p>
            <a:pPr algn="ct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Колледж НТИ НИЯУ МИФИ</a:t>
            </a:r>
          </a:p>
          <a:p>
            <a:pPr algn="ct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Цикловая методическая комиссия информационных технологий </a:t>
            </a:r>
          </a:p>
          <a:p>
            <a:pPr algn="ctr"/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Специальность СПО 09.02.03 «Программирование в компьютерных системах»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316F7B-3DAF-A049-8843-EE65F1D456DA}"/>
              </a:ext>
            </a:extLst>
          </p:cNvPr>
          <p:cNvSpPr/>
          <p:nvPr/>
        </p:nvSpPr>
        <p:spPr>
          <a:xfrm>
            <a:off x="5335214" y="6488668"/>
            <a:ext cx="1521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Новоуральск 2021</a:t>
            </a:r>
          </a:p>
        </p:txBody>
      </p:sp>
    </p:spTree>
    <p:extLst>
      <p:ext uri="{BB962C8B-B14F-4D97-AF65-F5344CB8AC3E}">
        <p14:creationId xmlns:p14="http://schemas.microsoft.com/office/powerpoint/2010/main" val="91502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88FC-A74F-8345-A576-79F51789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latin typeface=""/>
              </a:rPr>
              <a:t>Модель в </a:t>
            </a:r>
            <a:r>
              <a:rPr lang="en-GB" sz="5400" b="1" dirty="0">
                <a:latin typeface=""/>
              </a:rPr>
              <a:t>Contentful</a:t>
            </a:r>
            <a:endParaRPr lang="en-RU" sz="5400" dirty="0">
              <a:latin typeface="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2CD15-E751-A946-95FD-F64035573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"/>
              </a:rPr>
              <a:t>Название шаблона</a:t>
            </a:r>
          </a:p>
          <a:p>
            <a:pPr>
              <a:lnSpc>
                <a:spcPct val="150000"/>
              </a:lnSpc>
            </a:pPr>
            <a:r>
              <a:rPr lang="ru-RU" sz="3200" dirty="0">
                <a:latin typeface=""/>
              </a:rPr>
              <a:t>Шаблон</a:t>
            </a:r>
          </a:p>
          <a:p>
            <a:pPr>
              <a:lnSpc>
                <a:spcPct val="150000"/>
              </a:lnSpc>
            </a:pPr>
            <a:r>
              <a:rPr lang="ru-RU" sz="3200" dirty="0">
                <a:latin typeface=""/>
              </a:rPr>
              <a:t>Область печати</a:t>
            </a:r>
          </a:p>
          <a:p>
            <a:pPr>
              <a:lnSpc>
                <a:spcPct val="150000"/>
              </a:lnSpc>
            </a:pPr>
            <a:r>
              <a:rPr lang="ru-RU" sz="3200" dirty="0">
                <a:latin typeface=""/>
              </a:rPr>
              <a:t>Размер товара</a:t>
            </a:r>
          </a:p>
          <a:p>
            <a:pPr>
              <a:lnSpc>
                <a:spcPct val="150000"/>
              </a:lnSpc>
            </a:pPr>
            <a:r>
              <a:rPr lang="ru-RU" sz="3200" dirty="0">
                <a:latin typeface=""/>
              </a:rPr>
              <a:t>Цена товара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EFE3F-9365-504F-A589-86D7DA308F6C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06A2C-C2C6-D943-9EE6-94B63F346C81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</p:spTree>
    <p:extLst>
      <p:ext uri="{BB962C8B-B14F-4D97-AF65-F5344CB8AC3E}">
        <p14:creationId xmlns:p14="http://schemas.microsoft.com/office/powerpoint/2010/main" val="126565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E5ED-680A-2847-8C69-66CB2BD2C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b="1" dirty="0">
                <a:latin typeface=""/>
              </a:rPr>
              <a:t>Веб-сервис</a:t>
            </a:r>
            <a:endParaRPr lang="en-RU" sz="5400" dirty="0">
              <a:latin typeface="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E0A51-7363-534C-9E15-AF77921CA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669" y="1547165"/>
            <a:ext cx="7530662" cy="531083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84800-0D79-6C42-94AB-4AE83F91F397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772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65C8-797E-DD46-9F70-3BF3DF56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b="1" dirty="0">
                <a:latin typeface=""/>
              </a:rPr>
              <a:t>Тестирование и отладка</a:t>
            </a:r>
            <a:endParaRPr lang="en-RU" sz="5400" dirty="0">
              <a:latin typeface="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AD8FC-E33E-FA40-962C-3C1BE550AF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35228" y="3016566"/>
            <a:ext cx="25400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EEACE-DFF5-EA45-BF54-2B934492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075" y="3016566"/>
            <a:ext cx="5600009" cy="2340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5A7A2A-DF9A-F74A-916C-24E5C5DB26E4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A538C-4501-6245-945E-13C3A4AA01C3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</p:spTree>
    <p:extLst>
      <p:ext uri="{BB962C8B-B14F-4D97-AF65-F5344CB8AC3E}">
        <p14:creationId xmlns:p14="http://schemas.microsoft.com/office/powerpoint/2010/main" val="307131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DDB9-8741-DA4B-8C68-9099F302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latin typeface=""/>
              </a:rPr>
              <a:t>Модели оценки</a:t>
            </a:r>
            <a:endParaRPr lang="en-RU" sz="5400" dirty="0">
              <a:latin typeface="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A93F45-AD46-364E-AED8-2B040DD86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315"/>
            <a:ext cx="10515600" cy="115931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"/>
              </a:rPr>
              <a:t>Fix-price</a:t>
            </a:r>
            <a:endParaRPr lang="ru-RU" sz="3200" dirty="0">
              <a:latin typeface=""/>
            </a:endParaRPr>
          </a:p>
          <a:p>
            <a:r>
              <a:rPr lang="en-GB" sz="3200" dirty="0">
                <a:latin typeface=""/>
              </a:rPr>
              <a:t>Time and material</a:t>
            </a:r>
          </a:p>
          <a:p>
            <a:pPr marL="0" indent="0">
              <a:buNone/>
            </a:pPr>
            <a:endParaRPr lang="ru-RU" sz="3200" dirty="0">
              <a:latin typeface=""/>
            </a:endParaRPr>
          </a:p>
          <a:p>
            <a:pPr marL="0" indent="0">
              <a:buNone/>
            </a:pPr>
            <a:endParaRPr lang="ru-RU" sz="3200" dirty="0">
              <a:latin typeface=""/>
            </a:endParaRPr>
          </a:p>
          <a:p>
            <a:pPr marL="0" indent="0">
              <a:buNone/>
            </a:pPr>
            <a:endParaRPr lang="en-RU" sz="3200" dirty="0">
              <a:latin typeface="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CF5869E-7803-6F42-BA81-27356AF3F254}"/>
              </a:ext>
            </a:extLst>
          </p:cNvPr>
          <p:cNvSpPr txBox="1">
            <a:spLocks/>
          </p:cNvSpPr>
          <p:nvPr/>
        </p:nvSpPr>
        <p:spPr>
          <a:xfrm>
            <a:off x="838200" y="24770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latin typeface=""/>
              </a:rPr>
              <a:t>Стоимость проекта</a:t>
            </a:r>
            <a:endParaRPr lang="en-RU" sz="5400" dirty="0">
              <a:latin typeface="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B53A153-7DA7-6B4E-A8B6-184EF748E387}"/>
              </a:ext>
            </a:extLst>
          </p:cNvPr>
          <p:cNvSpPr txBox="1">
            <a:spLocks/>
          </p:cNvSpPr>
          <p:nvPr/>
        </p:nvSpPr>
        <p:spPr>
          <a:xfrm>
            <a:off x="838200" y="3861161"/>
            <a:ext cx="10515600" cy="57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RU" dirty="0">
                <a:latin typeface=""/>
              </a:rPr>
              <a:t>5</a:t>
            </a:r>
            <a:r>
              <a:rPr lang="ru-RU" dirty="0">
                <a:latin typeface=""/>
              </a:rPr>
              <a:t>4 </a:t>
            </a:r>
            <a:r>
              <a:rPr lang="ru-RU" sz="3200" dirty="0">
                <a:latin typeface=""/>
              </a:rPr>
              <a:t>000</a:t>
            </a:r>
            <a:r>
              <a:rPr lang="ru-RU" dirty="0">
                <a:latin typeface=""/>
              </a:rPr>
              <a:t> рублей</a:t>
            </a:r>
            <a:endParaRPr lang="en-RU" dirty="0">
              <a:latin typeface="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7115201-A841-7C46-A4DD-94AFA4132FA2}"/>
              </a:ext>
            </a:extLst>
          </p:cNvPr>
          <p:cNvSpPr txBox="1">
            <a:spLocks/>
          </p:cNvSpPr>
          <p:nvPr/>
        </p:nvSpPr>
        <p:spPr>
          <a:xfrm>
            <a:off x="838200" y="44986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latin typeface=""/>
              </a:rPr>
              <a:t>Эффективность</a:t>
            </a:r>
            <a:endParaRPr lang="en-RU" sz="5400" dirty="0">
              <a:latin typeface="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7F6243F-75D2-B74D-BA07-4596736C9AD9}"/>
              </a:ext>
            </a:extLst>
          </p:cNvPr>
          <p:cNvSpPr txBox="1">
            <a:spLocks/>
          </p:cNvSpPr>
          <p:nvPr/>
        </p:nvSpPr>
        <p:spPr>
          <a:xfrm>
            <a:off x="838200" y="5824185"/>
            <a:ext cx="10515600" cy="57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"/>
              </a:rPr>
              <a:t>За 6 месяцев: на 60% клиентопоток и на 360</a:t>
            </a:r>
            <a:r>
              <a:rPr lang="en-US" dirty="0">
                <a:latin typeface=""/>
              </a:rPr>
              <a:t>% </a:t>
            </a:r>
            <a:r>
              <a:rPr lang="ru-RU" dirty="0">
                <a:latin typeface=""/>
              </a:rPr>
              <a:t>заказы</a:t>
            </a:r>
            <a:endParaRPr lang="en-RU" dirty="0">
              <a:latin typeface="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8C14E1-2565-D441-9923-D047506DA08E}"/>
              </a:ext>
            </a:extLst>
          </p:cNvPr>
          <p:cNvSpPr txBox="1">
            <a:spLocks/>
          </p:cNvSpPr>
          <p:nvPr/>
        </p:nvSpPr>
        <p:spPr>
          <a:xfrm>
            <a:off x="838200" y="1594943"/>
            <a:ext cx="10515600" cy="1159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"/>
              </a:rPr>
              <a:t>Time and </a:t>
            </a:r>
            <a:r>
              <a:rPr lang="en-GB" sz="3200" dirty="0">
                <a:latin typeface=""/>
              </a:rPr>
              <a:t>material</a:t>
            </a:r>
            <a:endParaRPr lang="en-RU" dirty="0">
              <a:latin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C20D30-29B4-FC47-9270-C995BAE93616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13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0D3B2-2CED-B142-A0D1-14F992B356EE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</p:spTree>
    <p:extLst>
      <p:ext uri="{BB962C8B-B14F-4D97-AF65-F5344CB8AC3E}">
        <p14:creationId xmlns:p14="http://schemas.microsoft.com/office/powerpoint/2010/main" val="8528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8" grpId="0"/>
      <p:bldP spid="20" grpId="0"/>
      <p:bldP spid="21" grpId="0"/>
      <p:bldP spid="22" grpId="0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B642-6152-EC4E-9405-1061EA6F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"/>
              </a:rPr>
              <a:t>Безопасность</a:t>
            </a:r>
            <a:endParaRPr lang="en-RU" dirty="0">
              <a:latin typeface="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3F8B7D-2B4C-7C4D-9C29-36C8A540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447" y="3124199"/>
            <a:ext cx="2438401" cy="2438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FBA626-344B-2743-B32A-63E8F08271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6152" y="3242930"/>
            <a:ext cx="2200940" cy="2200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EC14F0-E76E-C94A-820B-202828963FE6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14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47FFD-8B47-5F47-80FF-DB7F51D2397A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</p:spTree>
    <p:extLst>
      <p:ext uri="{BB962C8B-B14F-4D97-AF65-F5344CB8AC3E}">
        <p14:creationId xmlns:p14="http://schemas.microsoft.com/office/powerpoint/2010/main" val="426813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2FDA-8864-A540-A1C0-44A14E3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"/>
              </a:rPr>
              <a:t>Заключение</a:t>
            </a:r>
            <a:endParaRPr lang="en-RU" dirty="0">
              <a:latin typeface="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54B035B-4E2E-1B44-9DBA-63032D331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2455" y="2381227"/>
            <a:ext cx="2724806" cy="111759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BCA608-E8FE-724B-BE78-2192FCD6A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453" y="4161481"/>
            <a:ext cx="2724807" cy="1295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8C5512-93D1-2F45-8CFE-6FE9E6337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54143"/>
            <a:ext cx="6046974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DA24E7-171A-E844-9BC5-E67CFF006E21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985BC-67DA-0E47-95D5-7335675883FF}"/>
              </a:ext>
            </a:extLst>
          </p:cNvPr>
          <p:cNvSpPr txBox="1"/>
          <p:nvPr/>
        </p:nvSpPr>
        <p:spPr>
          <a:xfrm>
            <a:off x="0" y="6046599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"/>
              </a:rPr>
              <a:t>Разработчик: </a:t>
            </a:r>
            <a:r>
              <a:rPr lang="ru-RU" sz="1600" dirty="0" err="1">
                <a:solidFill>
                  <a:schemeClr val="bg1">
                    <a:lumMod val="65000"/>
                  </a:schemeClr>
                </a:solidFill>
                <a:latin typeface=""/>
              </a:rPr>
              <a:t>Притыкин</a:t>
            </a:r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"/>
              </a:rPr>
              <a:t>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"/>
              </a:rPr>
              <a:t> на примере сервисного центра «Папа-Принтер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402510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3A0F-4109-9B45-8E00-70EBBD8F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260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latin typeface=""/>
              </a:rPr>
              <a:t>Перейдем к демонстрации разработки</a:t>
            </a:r>
            <a:endParaRPr lang="en-RU" sz="5400" dirty="0">
              <a:latin typeface="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C5CC7-6C5E-3C40-B743-02F84634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14" y="3537519"/>
            <a:ext cx="2287772" cy="2964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AE0B27-002B-FA4A-BBB0-54AFB4E20176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520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001BE-78E1-274D-92AD-3252C2DA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26" y="1896975"/>
            <a:ext cx="5997942" cy="3911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8FF48-4D41-3843-95E2-0FDA5F28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232" y="2659892"/>
            <a:ext cx="5997942" cy="39110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E07ED5-8AC0-1844-966E-00383F4F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658" y="67066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"/>
              </a:rPr>
              <a:t>Last but not least</a:t>
            </a:r>
            <a:endParaRPr lang="en-RU" sz="5400" dirty="0"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04D43-1557-EA42-BF20-C80C1E17F473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350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A4FDCF-347E-F041-9919-18BB8D1B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558" y="273875"/>
            <a:ext cx="4080884" cy="5288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C0A847-7907-2A4C-BCE3-E822A4BE7619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18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645C2-8385-5C47-9510-8F53D6EFE89D}"/>
              </a:ext>
            </a:extLst>
          </p:cNvPr>
          <p:cNvSpPr txBox="1"/>
          <p:nvPr/>
        </p:nvSpPr>
        <p:spPr>
          <a:xfrm>
            <a:off x="0" y="5903893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</a:rPr>
              <a:t> на примере сервисного центра «Папа-Принтер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210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61A7-17F2-7D4A-8948-2A5F9A9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latin typeface=""/>
              </a:rPr>
              <a:t>Востребованность</a:t>
            </a:r>
            <a:endParaRPr lang="en-RU" sz="5400" dirty="0">
              <a:latin typeface="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061F01-1D31-0F4B-A67A-A328D2C634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9922284"/>
              </p:ext>
            </p:extLst>
          </p:nvPr>
        </p:nvGraphicFramePr>
        <p:xfrm>
          <a:off x="838200" y="1825625"/>
          <a:ext cx="10515600" cy="3872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364E57-AC40-1B47-94DF-ACBE0EA7B2EF}"/>
              </a:ext>
            </a:extLst>
          </p:cNvPr>
          <p:cNvSpPr txBox="1"/>
          <p:nvPr/>
        </p:nvSpPr>
        <p:spPr>
          <a:xfrm>
            <a:off x="11764537" y="8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4D55B-FA6F-7246-8A41-AD99F90CB858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</p:spTree>
    <p:extLst>
      <p:ext uri="{BB962C8B-B14F-4D97-AF65-F5344CB8AC3E}">
        <p14:creationId xmlns:p14="http://schemas.microsoft.com/office/powerpoint/2010/main" val="171282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000B-52A3-6D47-8E21-811F625A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latin typeface=""/>
              </a:rPr>
              <a:t>Цель разработки</a:t>
            </a:r>
            <a:endParaRPr lang="en-RU" sz="5400" dirty="0">
              <a:latin typeface="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ECB32-21C8-5745-A995-47BEDF8C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3600" dirty="0">
                <a:latin typeface=""/>
              </a:rPr>
              <a:t>Распределить нагрузку на предприятии </a:t>
            </a:r>
            <a:endParaRPr lang="en-US" sz="3600" dirty="0">
              <a:latin typeface=""/>
            </a:endParaRPr>
          </a:p>
          <a:p>
            <a:pPr marL="0" indent="0">
              <a:buNone/>
            </a:pPr>
            <a:r>
              <a:rPr lang="ru-RU" sz="3600" dirty="0">
                <a:latin typeface=""/>
              </a:rPr>
              <a:t>за счет веб-сервиса создания и оплаты заказов</a:t>
            </a:r>
            <a:endParaRPr lang="en-US" sz="3600" dirty="0">
              <a:latin typeface=""/>
            </a:endParaRPr>
          </a:p>
          <a:p>
            <a:pPr marL="0" indent="0">
              <a:buNone/>
            </a:pPr>
            <a:r>
              <a:rPr lang="ru-RU" sz="3600" dirty="0">
                <a:latin typeface=""/>
              </a:rPr>
              <a:t>онлайн без участия сотрудников</a:t>
            </a:r>
            <a:endParaRPr lang="en-RU" sz="36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C911D-E98D-2B4D-8395-B284BEBDDB43}"/>
              </a:ext>
            </a:extLst>
          </p:cNvPr>
          <p:cNvSpPr txBox="1"/>
          <p:nvPr/>
        </p:nvSpPr>
        <p:spPr>
          <a:xfrm>
            <a:off x="11764537" y="8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BC04C-89AE-DE44-9EB3-D561B6E180A2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</a:t>
            </a:r>
            <a:r>
              <a:rPr lang="ru-RU" sz="1600" dirty="0" err="1">
                <a:solidFill>
                  <a:schemeClr val="bg1">
                    <a:lumMod val="85000"/>
                  </a:schemeClr>
                </a:solidFill>
                <a:latin typeface=""/>
              </a:rPr>
              <a:t>Притыкин</a:t>
            </a: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</p:spTree>
    <p:extLst>
      <p:ext uri="{BB962C8B-B14F-4D97-AF65-F5344CB8AC3E}">
        <p14:creationId xmlns:p14="http://schemas.microsoft.com/office/powerpoint/2010/main" val="81411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1F00-24FA-464E-AAAA-971AE4F58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8000"/>
          </a:xfrm>
        </p:spPr>
        <p:txBody>
          <a:bodyPr anchor="ctr">
            <a:normAutofit/>
          </a:bodyPr>
          <a:lstStyle/>
          <a:p>
            <a:pPr algn="ctr"/>
            <a:r>
              <a:rPr lang="ru-RU" sz="6000" b="1" dirty="0">
                <a:latin typeface=""/>
              </a:rPr>
              <a:t>Выбор пути разработки</a:t>
            </a:r>
            <a:endParaRPr lang="en-RU" sz="6000" dirty="0">
              <a:latin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14DD5-03C9-194F-A304-93AA9A008357}"/>
              </a:ext>
            </a:extLst>
          </p:cNvPr>
          <p:cNvSpPr txBox="1"/>
          <p:nvPr/>
        </p:nvSpPr>
        <p:spPr>
          <a:xfrm>
            <a:off x="11764537" y="8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6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876F-8306-9F4B-9FE5-6661C4933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9" y="144083"/>
            <a:ext cx="11626621" cy="1643868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"/>
              </a:rPr>
              <a:t>Гибкая методология</a:t>
            </a:r>
            <a:endParaRPr lang="en-RU" sz="5400" dirty="0">
              <a:latin typeface="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52A50-7D93-9447-8557-5046A6BBB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3" y="2696889"/>
            <a:ext cx="4827179" cy="37959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0BE4F0-90B0-D548-B8BB-2DA59EFAD9D8}"/>
              </a:ext>
            </a:extLst>
          </p:cNvPr>
          <p:cNvSpPr/>
          <p:nvPr/>
        </p:nvSpPr>
        <p:spPr>
          <a:xfrm>
            <a:off x="8023180" y="2011588"/>
            <a:ext cx="1596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"/>
              </a:rPr>
              <a:t>Kanban</a:t>
            </a:r>
            <a:endParaRPr lang="en-RU" sz="3200" dirty="0">
              <a:latin typeface="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D27F0-2B8A-1943-ADDE-9A3070773E1B}"/>
              </a:ext>
            </a:extLst>
          </p:cNvPr>
          <p:cNvSpPr/>
          <p:nvPr/>
        </p:nvSpPr>
        <p:spPr>
          <a:xfrm>
            <a:off x="2170455" y="2011587"/>
            <a:ext cx="1369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"/>
              </a:rPr>
              <a:t>Scrum</a:t>
            </a:r>
            <a:endParaRPr lang="en-RU" sz="3200" dirty="0">
              <a:latin typeface="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1D5A51-34D5-9344-A301-A3B10C833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6889"/>
            <a:ext cx="5101819" cy="3326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2165C8-F2DA-F247-8D60-9904707C4F02}"/>
              </a:ext>
            </a:extLst>
          </p:cNvPr>
          <p:cNvSpPr txBox="1"/>
          <p:nvPr/>
        </p:nvSpPr>
        <p:spPr>
          <a:xfrm>
            <a:off x="11764537" y="8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F0D4E-BF99-3E49-B5E4-C1F1A207CEA7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</p:spTree>
    <p:extLst>
      <p:ext uri="{BB962C8B-B14F-4D97-AF65-F5344CB8AC3E}">
        <p14:creationId xmlns:p14="http://schemas.microsoft.com/office/powerpoint/2010/main" val="326241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B3717E-9750-3145-A022-53237A3129ED}"/>
              </a:ext>
            </a:extLst>
          </p:cNvPr>
          <p:cNvSpPr/>
          <p:nvPr/>
        </p:nvSpPr>
        <p:spPr>
          <a:xfrm>
            <a:off x="275336" y="3136612"/>
            <a:ext cx="116413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800" dirty="0">
                <a:latin typeface=""/>
              </a:rPr>
              <a:t>Gatsby</a:t>
            </a:r>
            <a:r>
              <a:rPr lang="ru-RU" sz="4800" dirty="0">
                <a:latin typeface=""/>
              </a:rPr>
              <a:t> + </a:t>
            </a:r>
            <a:r>
              <a:rPr lang="en-GB" sz="4800" dirty="0">
                <a:latin typeface=""/>
              </a:rPr>
              <a:t>Netlify</a:t>
            </a:r>
            <a:r>
              <a:rPr lang="ru-RU" sz="4800" dirty="0">
                <a:latin typeface=""/>
              </a:rPr>
              <a:t> + </a:t>
            </a:r>
            <a:r>
              <a:rPr lang="en-GB" sz="4800" dirty="0">
                <a:latin typeface=""/>
              </a:rPr>
              <a:t>Contentful = </a:t>
            </a:r>
            <a:r>
              <a:rPr lang="en-GB" sz="4800" b="1" dirty="0">
                <a:latin typeface=""/>
              </a:rPr>
              <a:t>JAMstack</a:t>
            </a:r>
            <a:endParaRPr lang="en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7EAFE-1D7F-9C47-8F4E-4E74F9C44B7B}"/>
              </a:ext>
            </a:extLst>
          </p:cNvPr>
          <p:cNvSpPr txBox="1"/>
          <p:nvPr/>
        </p:nvSpPr>
        <p:spPr>
          <a:xfrm>
            <a:off x="11764537" y="8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6E20B-8FF0-2946-93E4-B92EB54B1005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</p:spTree>
    <p:extLst>
      <p:ext uri="{BB962C8B-B14F-4D97-AF65-F5344CB8AC3E}">
        <p14:creationId xmlns:p14="http://schemas.microsoft.com/office/powerpoint/2010/main" val="112917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EE67-47A6-5B43-A780-A10ED845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latin typeface=""/>
              </a:rPr>
              <a:t>Реализация</a:t>
            </a:r>
            <a:endParaRPr lang="en-RU" sz="5400" dirty="0">
              <a:latin typeface="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6F531-5CC4-154B-95C9-F9578C6F9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ru-RU" sz="3200" dirty="0">
                <a:latin typeface=""/>
              </a:rPr>
              <a:t>Конструктор</a:t>
            </a:r>
            <a:endParaRPr lang="en-GB" sz="3200" dirty="0">
              <a:latin typeface=""/>
            </a:endParaRPr>
          </a:p>
          <a:p>
            <a:pPr>
              <a:lnSpc>
                <a:spcPct val="170000"/>
              </a:lnSpc>
            </a:pPr>
            <a:r>
              <a:rPr lang="ru-RU" sz="3200" dirty="0">
                <a:latin typeface=""/>
              </a:rPr>
              <a:t>Отправка почты</a:t>
            </a:r>
            <a:endParaRPr lang="en-GB" sz="3200" dirty="0">
              <a:latin typeface=""/>
            </a:endParaRPr>
          </a:p>
          <a:p>
            <a:pPr>
              <a:lnSpc>
                <a:spcPct val="220000"/>
              </a:lnSpc>
            </a:pPr>
            <a:r>
              <a:rPr lang="en-GB" sz="3200" dirty="0">
                <a:latin typeface=""/>
              </a:rPr>
              <a:t>QIWI </a:t>
            </a:r>
            <a:r>
              <a:rPr lang="ru-RU" sz="3200" dirty="0">
                <a:latin typeface=""/>
              </a:rPr>
              <a:t>кошелек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58DFC-F42E-B741-A411-EE2539581E97}"/>
              </a:ext>
            </a:extLst>
          </p:cNvPr>
          <p:cNvSpPr txBox="1"/>
          <p:nvPr/>
        </p:nvSpPr>
        <p:spPr>
          <a:xfrm>
            <a:off x="11764537" y="8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F28B4E-A763-7D4E-AC2E-BD8E1D7E66B4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67D85C-7394-344F-8B61-09507E5D1A87}"/>
              </a:ext>
            </a:extLst>
          </p:cNvPr>
          <p:cNvSpPr txBox="1">
            <a:spLocks/>
          </p:cNvSpPr>
          <p:nvPr/>
        </p:nvSpPr>
        <p:spPr>
          <a:xfrm>
            <a:off x="838200" y="1505910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20000"/>
              </a:lnSpc>
            </a:pPr>
            <a:r>
              <a:rPr lang="ru-RU" sz="3200" dirty="0">
                <a:latin typeface=""/>
              </a:rPr>
              <a:t>Редактор кода</a:t>
            </a:r>
            <a:endParaRPr lang="en-GB" sz="3200" dirty="0">
              <a:latin typeface=""/>
            </a:endParaRPr>
          </a:p>
          <a:p>
            <a:pPr marL="285750" indent="-285750">
              <a:lnSpc>
                <a:spcPct val="170000"/>
              </a:lnSpc>
            </a:pPr>
            <a:r>
              <a:rPr lang="ru-RU" sz="3200" dirty="0">
                <a:latin typeface=""/>
              </a:rPr>
              <a:t>Браузер</a:t>
            </a:r>
            <a:endParaRPr lang="en-GB" sz="3200" dirty="0">
              <a:latin typeface=""/>
            </a:endParaRPr>
          </a:p>
          <a:p>
            <a:pPr marL="285750" indent="-285750">
              <a:lnSpc>
                <a:spcPct val="170000"/>
              </a:lnSpc>
            </a:pPr>
            <a:r>
              <a:rPr lang="en-GB" sz="3200" dirty="0">
                <a:latin typeface=""/>
              </a:rPr>
              <a:t>GitHub</a:t>
            </a:r>
          </a:p>
          <a:p>
            <a:pPr>
              <a:lnSpc>
                <a:spcPct val="220000"/>
              </a:lnSpc>
            </a:pPr>
            <a:endParaRPr lang="ru-RU" sz="3200" dirty="0">
              <a:latin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833A0-0E4E-DC4F-B60E-699237F93921}"/>
              </a:ext>
            </a:extLst>
          </p:cNvPr>
          <p:cNvSpPr txBox="1"/>
          <p:nvPr/>
        </p:nvSpPr>
        <p:spPr>
          <a:xfrm>
            <a:off x="9608949" y="1379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FEF4EE-3A2C-544F-96B3-AD5648032CE6}"/>
              </a:ext>
            </a:extLst>
          </p:cNvPr>
          <p:cNvSpPr/>
          <p:nvPr/>
        </p:nvSpPr>
        <p:spPr>
          <a:xfrm>
            <a:off x="5456274" y="582580"/>
            <a:ext cx="41526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dirty="0">
                <a:latin typeface=""/>
              </a:rPr>
              <a:t>Технологии</a:t>
            </a:r>
            <a:endParaRPr lang="en-RU" sz="5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06894-B320-7541-8ADD-6517D68B71CD}"/>
              </a:ext>
            </a:extLst>
          </p:cNvPr>
          <p:cNvSpPr/>
          <p:nvPr/>
        </p:nvSpPr>
        <p:spPr>
          <a:xfrm>
            <a:off x="5456274" y="582580"/>
            <a:ext cx="34494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dirty="0">
                <a:latin typeface=""/>
              </a:rPr>
              <a:t>Средства</a:t>
            </a:r>
            <a:endParaRPr lang="en-RU"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7F9B99-A31B-B740-8B0B-9CCEBDBFB0C3}"/>
              </a:ext>
            </a:extLst>
          </p:cNvPr>
          <p:cNvSpPr/>
          <p:nvPr/>
        </p:nvSpPr>
        <p:spPr>
          <a:xfrm>
            <a:off x="5077644" y="500062"/>
            <a:ext cx="3786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atin typeface=""/>
              </a:rPr>
              <a:t>|</a:t>
            </a:r>
            <a:endParaRPr lang="en-RU" sz="5400" dirty="0"/>
          </a:p>
        </p:txBody>
      </p:sp>
    </p:spTree>
    <p:extLst>
      <p:ext uri="{BB962C8B-B14F-4D97-AF65-F5344CB8AC3E}">
        <p14:creationId xmlns:p14="http://schemas.microsoft.com/office/powerpoint/2010/main" val="355664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5" grpId="0"/>
      <p:bldP spid="5" grpId="1"/>
      <p:bldP spid="11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CA0B8-1CDC-1A4D-8E8F-6D0E8199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7999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>
                <a:latin typeface=""/>
              </a:rPr>
              <a:t>Проектирование</a:t>
            </a:r>
            <a:endParaRPr lang="en-RU" sz="6600" b="1" dirty="0">
              <a:latin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513AE-D7B7-1D49-B439-BC559F0C100C}"/>
              </a:ext>
            </a:extLst>
          </p:cNvPr>
          <p:cNvSpPr txBox="1"/>
          <p:nvPr/>
        </p:nvSpPr>
        <p:spPr>
          <a:xfrm>
            <a:off x="11764537" y="8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52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04C9-A4C4-E044-A174-CFDEE3001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387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"/>
              </a:rPr>
              <a:t>Диаграммы потоков данных</a:t>
            </a:r>
            <a:endParaRPr lang="en-RU" sz="5400" dirty="0">
              <a:latin typeface="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23FA1C-39A6-E94E-853E-6D2B87827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819" y="2195184"/>
            <a:ext cx="4134768" cy="3429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0B139-45C1-354C-A167-28C4CF659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8"/>
          <a:stretch/>
        </p:blipFill>
        <p:spPr>
          <a:xfrm>
            <a:off x="4505587" y="2921876"/>
            <a:ext cx="7315594" cy="3570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001077-A855-564C-936A-94B2750AA664}"/>
              </a:ext>
            </a:extLst>
          </p:cNvPr>
          <p:cNvSpPr txBox="1"/>
          <p:nvPr/>
        </p:nvSpPr>
        <p:spPr>
          <a:xfrm>
            <a:off x="11764537" y="8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668A60-EE12-A944-A122-661D0C9E82F4}"/>
              </a:ext>
            </a:extLst>
          </p:cNvPr>
          <p:cNvSpPr txBox="1">
            <a:spLocks/>
          </p:cNvSpPr>
          <p:nvPr/>
        </p:nvSpPr>
        <p:spPr>
          <a:xfrm>
            <a:off x="0" y="276621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"/>
              </a:rPr>
              <a:t>Решение проблемы</a:t>
            </a:r>
            <a:endParaRPr lang="en-RU" sz="54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27791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532</Words>
  <Application>Microsoft Macintosh PowerPoint</Application>
  <PresentationFormat>Widescreen</PresentationFormat>
  <Paragraphs>118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Office Theme</vt:lpstr>
      <vt:lpstr>PowerPoint Presentation</vt:lpstr>
      <vt:lpstr>Востребованность</vt:lpstr>
      <vt:lpstr>Цель разработки</vt:lpstr>
      <vt:lpstr>Выбор пути разработки</vt:lpstr>
      <vt:lpstr>Гибкая методология</vt:lpstr>
      <vt:lpstr>PowerPoint Presentation</vt:lpstr>
      <vt:lpstr>Реализация</vt:lpstr>
      <vt:lpstr>Проектирование</vt:lpstr>
      <vt:lpstr>Диаграммы потоков данных</vt:lpstr>
      <vt:lpstr>Модель в Contentful</vt:lpstr>
      <vt:lpstr>Веб-сервис</vt:lpstr>
      <vt:lpstr>Тестирование и отладка</vt:lpstr>
      <vt:lpstr>Модели оценки</vt:lpstr>
      <vt:lpstr>Безопасность</vt:lpstr>
      <vt:lpstr>Заключение</vt:lpstr>
      <vt:lpstr>Перейдем к демонстрации разработки</vt:lpstr>
      <vt:lpstr>Last but not least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Misha Misha</dc:creator>
  <cp:lastModifiedBy>Misha Misha</cp:lastModifiedBy>
  <cp:revision>49</cp:revision>
  <dcterms:created xsi:type="dcterms:W3CDTF">2021-06-10T16:28:54Z</dcterms:created>
  <dcterms:modified xsi:type="dcterms:W3CDTF">2021-06-20T07:05:07Z</dcterms:modified>
</cp:coreProperties>
</file>